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7" r:id="rId9"/>
    <p:sldId id="266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123" autoAdjust="0"/>
  </p:normalViewPr>
  <p:slideViewPr>
    <p:cSldViewPr snapToGrid="0">
      <p:cViewPr varScale="1">
        <p:scale>
          <a:sx n="145" d="100"/>
          <a:sy n="145" d="100"/>
        </p:scale>
        <p:origin x="92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6B965-0776-4A74-8599-88A19B200DE0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D24D9-5BBD-41E5-B6F3-187E5072B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54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concepts;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only cover about 1% of the earth’s surface; thus, they do not take up as much space as you would think.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are responsible for 70% of global CO2 emission; climate change agenda.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Geographical phenomena, linked with all sorts of socio-economic, geo-political and environmental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ECE3-03AF-5922-98E8-A9F1ED5F5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9F357-6D5D-6050-7080-7275711A0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02155-89C9-0AFB-7463-0116B1CD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22E58-AC3B-919D-9A8B-EDE606CF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DAC86-9AE1-ED54-CC8F-32459DEA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61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A53B-D9EC-5E75-3C5D-85F821EB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7D28C-03A7-C492-E378-DA40C3EC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02FBD-D716-520A-CB75-9D16C629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9A7E-AE6F-FF66-EA14-E7FF6FBC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3371E-E602-C403-55B2-550BF357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765AF-E06E-3C7B-DD4D-DB9866D49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40DC9-4623-28F3-2A5D-6A87A1393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63B22-2180-CF7C-8085-E66A6384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B10F2-FA8D-BC36-3BF5-34A45CBA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3317B-58DF-A879-40FB-B6A3B861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51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5E5-9B82-C627-E8B5-DB835B7C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EE3AE-69A0-981B-6437-66A63C8C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1061-F078-03AB-F872-B23CEA4A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65CAD-34CF-900F-C817-CCCF69EE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8566-FA1E-5B80-CF52-6F774BB7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588D-8F44-BCED-A671-A886952E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9AB0-8080-471F-1759-0FE3384FE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A9D3D-DDBA-87AD-B974-00E96BDE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3E591-5919-7AA8-00DB-8B1C87FD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B5807-C915-5D6F-E1A7-83B52A03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40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F7B-9F3B-FE2B-803A-7F3CEB7C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D9A1F-E75B-6B34-C20D-47A012D3F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BD981-B48B-A090-2F90-207C551F2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2A22B-B049-35E4-9F83-8C218BBB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FF90-806B-8E21-D5AD-F4AEEA91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03F91-D5DD-9B38-675A-E3E06D93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096C-7F10-3833-1789-4300A98F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E0C4-F18C-CCBD-778B-EC1CCD68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1F55F-F979-27F9-7EDF-49EF53917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34781-B67D-790D-4AF4-A8F2CFA99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EF21E-99E9-BCC7-8F8B-BBD0C08B3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051BA-001D-193A-AB2E-4A7C10A0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9E36F-D4F9-7385-D103-556D2AC4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A11C2-3480-F892-B369-69FB085B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37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1BC9-0F18-6B0B-F01A-AEE18F9A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4006F-B3A6-5121-A9B3-F722AC4A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9774-D713-2477-280C-8D84E7490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6FE42-5D00-0910-3E17-AEE4B7E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69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CCFF0-BBDA-45E8-5042-E51D7F5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EA605-930D-A243-F1FF-EA40B9CE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76621-A982-7F0D-E4C2-AA334C1C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6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BB23-7F91-4D4D-3513-9F5983D1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FEEA-0D69-C9A0-0847-46F9F4CDF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BC436-A9E2-F4C8-D1FB-87434AE9F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53D29-0452-3A5E-0EBC-480B7B1C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F85D3-BF00-C960-02E1-13A27943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CB7E-B447-8744-DB7C-1EB38027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FF5C-31B0-4BF0-7736-F4CD1FFF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71CF3-7ACC-B374-D7C0-125A7CDB6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48A1D-846C-DE70-AA7F-86378D395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ADE82-EE84-1998-646F-9E1A8611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7E5C0-9066-FCD6-EB96-A0E92CFE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CCC75-5A1B-1CC7-A458-4C283EEF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661A0-4EA6-8E61-11D4-16B8E38D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21C49-9D0B-8731-A71E-71710A5EC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2A631-6BC4-6C7B-BCF6-990C8D448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E35E2-8157-4587-A738-EC0F33904701}" type="datetimeFigureOut">
              <a:rPr lang="en-GB" smtClean="0"/>
              <a:t>08/08/2022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ED7F-4EDF-99F1-1989-0D8F36D58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1780C-F6EE-9A7E-756E-54C48143A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5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22960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pic>
        <p:nvPicPr>
          <p:cNvPr id="17" name="Picture 16" descr="A picture containing sky, outdoor, city, day&#10;&#10;Description automatically generated">
            <a:extLst>
              <a:ext uri="{FF2B5EF4-FFF2-40B4-BE49-F238E27FC236}">
                <a16:creationId xmlns:a16="http://schemas.microsoft.com/office/drawing/2014/main" id="{B7BC4675-C85A-FD56-3670-6BF012CC61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9"/>
          <a:stretch/>
        </p:blipFill>
        <p:spPr>
          <a:xfrm>
            <a:off x="246876" y="3370423"/>
            <a:ext cx="4412753" cy="27140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48DF9-9B48-E8F2-4DA3-C5D260ECE95E}"/>
              </a:ext>
            </a:extLst>
          </p:cNvPr>
          <p:cNvSpPr txBox="1"/>
          <p:nvPr/>
        </p:nvSpPr>
        <p:spPr>
          <a:xfrm>
            <a:off x="3179233" y="339198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</p:spTree>
    <p:extLst>
      <p:ext uri="{BB962C8B-B14F-4D97-AF65-F5344CB8AC3E}">
        <p14:creationId xmlns:p14="http://schemas.microsoft.com/office/powerpoint/2010/main" val="385540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Matter!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5CDC381-3462-EFFC-4689-AAF581903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67" y="992655"/>
            <a:ext cx="5700265" cy="4023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203B5-6B86-6E7F-8EE1-4713D3473A92}"/>
              </a:ext>
            </a:extLst>
          </p:cNvPr>
          <p:cNvSpPr txBox="1"/>
          <p:nvPr/>
        </p:nvSpPr>
        <p:spPr>
          <a:xfrm>
            <a:off x="2383366" y="5230330"/>
            <a:ext cx="73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 50% of the world’s population live in cities...</a:t>
            </a:r>
          </a:p>
        </p:txBody>
      </p:sp>
    </p:spTree>
    <p:extLst>
      <p:ext uri="{BB962C8B-B14F-4D97-AF65-F5344CB8AC3E}">
        <p14:creationId xmlns:p14="http://schemas.microsoft.com/office/powerpoint/2010/main" val="269542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71833-F808-E35B-C10C-CD48F53A090A}"/>
              </a:ext>
            </a:extLst>
          </p:cNvPr>
          <p:cNvSpPr txBox="1"/>
          <p:nvPr/>
        </p:nvSpPr>
        <p:spPr>
          <a:xfrm>
            <a:off x="560494" y="1999560"/>
            <a:ext cx="57090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</a:t>
            </a:r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largely unpredictable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because they are </a:t>
            </a:r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complex systems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that are more like organisms than machines. Neither the laws of economics nor the laws of mechanics apply; cities are the product of countless individual and collective decisions that do not conform to any grand plan. They are the product of our inventions; </a:t>
            </a:r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they evolve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”.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ADA6050-EFED-6736-D775-B9ECC22C5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65" y="607535"/>
            <a:ext cx="3382433" cy="5033382"/>
          </a:xfrm>
          <a:prstGeom prst="rect">
            <a:avLst/>
          </a:prstGeom>
        </p:spPr>
      </p:pic>
      <p:pic>
        <p:nvPicPr>
          <p:cNvPr id="8" name="Picture 7" descr="A person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BB2B21EB-9B24-B0A4-5EAB-572031D0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38" y="5142000"/>
            <a:ext cx="1599715" cy="15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AC39A03-45EE-49E3-4135-85F76323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6" y="1484274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588EE-7844-1657-CF94-D8A33452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05" y="1484275"/>
            <a:ext cx="2994876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FF30EC3-2651-70F4-EC0D-161E31EE3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34" y="2213450"/>
            <a:ext cx="2646415" cy="2646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black and white photo of a train track and trees&#10;&#10;Description automatically generated with low confidence">
            <a:extLst>
              <a:ext uri="{FF2B5EF4-FFF2-40B4-BE49-F238E27FC236}">
                <a16:creationId xmlns:a16="http://schemas.microsoft.com/office/drawing/2014/main" id="{6A47AB32-1A27-F7D6-A931-B39D3CEEA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96" y="1629452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F8CF-085D-43EA-FB3A-D451A1E1345C}"/>
              </a:ext>
            </a:extLst>
          </p:cNvPr>
          <p:cNvSpPr txBox="1"/>
          <p:nvPr/>
        </p:nvSpPr>
        <p:spPr>
          <a:xfrm>
            <a:off x="9655369" y="5519846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 many more...</a:t>
            </a:r>
          </a:p>
        </p:txBody>
      </p:sp>
    </p:spTree>
    <p:extLst>
      <p:ext uri="{BB962C8B-B14F-4D97-AF65-F5344CB8AC3E}">
        <p14:creationId xmlns:p14="http://schemas.microsoft.com/office/powerpoint/2010/main" val="95069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685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Consumption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77078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685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Consumption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85273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685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</a:t>
            </a:r>
          </a:p>
          <a:p>
            <a:pPr algn="ctr"/>
            <a:endParaRPr lang="en-GB" sz="3200" b="1" dirty="0">
              <a:solidFill>
                <a:schemeClr val="tx1">
                  <a:lumMod val="75000"/>
                  <a:lumOff val="2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Consumption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36617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145236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8517D0-0121-169C-8F00-7BABC8D156C6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589A6-C9F6-391B-3393-8C9359A0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89" y="0"/>
            <a:ext cx="529121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C8ABD-CC8E-90BB-AC44-5C87C1F61F30}"/>
              </a:ext>
            </a:extLst>
          </p:cNvPr>
          <p:cNvSpPr txBox="1"/>
          <p:nvPr/>
        </p:nvSpPr>
        <p:spPr>
          <a:xfrm>
            <a:off x="792854" y="3723381"/>
            <a:ext cx="5291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Research Interests: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Retail, COVID-19, Geodemographics,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Consumer, Location and Mobility Data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2000" dirty="0">
              <a:solidFill>
                <a:schemeClr val="bg1"/>
              </a:solidFill>
              <a:latin typeface="Univers Light" panose="020B0403020202020204" pitchFamily="34" charset="0"/>
              <a:ea typeface="Dotum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6CE9A-DA59-178A-BDF7-069EB601A293}"/>
              </a:ext>
            </a:extLst>
          </p:cNvPr>
          <p:cNvSpPr txBox="1"/>
          <p:nvPr/>
        </p:nvSpPr>
        <p:spPr>
          <a:xfrm>
            <a:off x="792854" y="1675705"/>
            <a:ext cx="5597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Postdoctoral Research Fellow: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Geographic Data Science Lab,</a:t>
            </a:r>
            <a:b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University of Liverpool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11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8517D0-0121-169C-8F00-7BABC8D156C6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589A6-C9F6-391B-3393-8C9359A0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89" y="0"/>
            <a:ext cx="529121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D8FE27-E5EE-FFF2-97B8-BCC7BDEC7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90" b="17241"/>
          <a:stretch/>
        </p:blipFill>
        <p:spPr>
          <a:xfrm>
            <a:off x="973121" y="1713507"/>
            <a:ext cx="4907371" cy="31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5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A3D17-A9D9-4510-810E-69C1EA5A684F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936290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685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Consumption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272208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pic>
        <p:nvPicPr>
          <p:cNvPr id="17" name="Picture 16" descr="A picture containing sky, outdoor, city, day&#10;&#10;Description automatically generated">
            <a:extLst>
              <a:ext uri="{FF2B5EF4-FFF2-40B4-BE49-F238E27FC236}">
                <a16:creationId xmlns:a16="http://schemas.microsoft.com/office/drawing/2014/main" id="{B7BC4675-C85A-FD56-3670-6BF012CC61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9"/>
          <a:stretch/>
        </p:blipFill>
        <p:spPr>
          <a:xfrm>
            <a:off x="246876" y="3370423"/>
            <a:ext cx="4412753" cy="27140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48DF9-9B48-E8F2-4DA3-C5D260ECE95E}"/>
              </a:ext>
            </a:extLst>
          </p:cNvPr>
          <p:cNvSpPr txBox="1"/>
          <p:nvPr/>
        </p:nvSpPr>
        <p:spPr>
          <a:xfrm>
            <a:off x="3179233" y="339198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</p:spTree>
    <p:extLst>
      <p:ext uri="{BB962C8B-B14F-4D97-AF65-F5344CB8AC3E}">
        <p14:creationId xmlns:p14="http://schemas.microsoft.com/office/powerpoint/2010/main" val="241251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Function </a:t>
            </a:r>
          </a:p>
        </p:txBody>
      </p:sp>
    </p:spTree>
    <p:extLst>
      <p:ext uri="{BB962C8B-B14F-4D97-AF65-F5344CB8AC3E}">
        <p14:creationId xmlns:p14="http://schemas.microsoft.com/office/powerpoint/2010/main" val="271817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584027" y="3972293"/>
            <a:ext cx="668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shape and/or structure of anything...”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593319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Form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Function </a:t>
            </a:r>
          </a:p>
        </p:txBody>
      </p:sp>
    </p:spTree>
    <p:extLst>
      <p:ext uri="{BB962C8B-B14F-4D97-AF65-F5344CB8AC3E}">
        <p14:creationId xmlns:p14="http://schemas.microsoft.com/office/powerpoint/2010/main" val="415084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584027" y="3972293"/>
            <a:ext cx="668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shape and/or structure of anything...”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Function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F8807-4355-8CD0-9ED6-C80E029FAAAE}"/>
              </a:ext>
            </a:extLst>
          </p:cNvPr>
          <p:cNvSpPr txBox="1"/>
          <p:nvPr/>
        </p:nvSpPr>
        <p:spPr>
          <a:xfrm>
            <a:off x="2584027" y="1197942"/>
            <a:ext cx="668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natural, proper or characteristic </a:t>
            </a:r>
            <a:b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action of anything...”</a:t>
            </a:r>
          </a:p>
        </p:txBody>
      </p:sp>
    </p:spTree>
    <p:extLst>
      <p:ext uri="{BB962C8B-B14F-4D97-AF65-F5344CB8AC3E}">
        <p14:creationId xmlns:p14="http://schemas.microsoft.com/office/powerpoint/2010/main" val="1717003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515</Words>
  <Application>Microsoft Office PowerPoint</Application>
  <PresentationFormat>Widescreen</PresentationFormat>
  <Paragraphs>93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NSimSun</vt:lpstr>
      <vt:lpstr>Arial</vt:lpstr>
      <vt:lpstr>Calibri</vt:lpstr>
      <vt:lpstr>Calibri Light</vt:lpstr>
      <vt:lpstr>Univers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ballantyne</dc:creator>
  <cp:lastModifiedBy>patrick ballantyne</cp:lastModifiedBy>
  <cp:revision>36</cp:revision>
  <dcterms:created xsi:type="dcterms:W3CDTF">2022-08-01T13:29:58Z</dcterms:created>
  <dcterms:modified xsi:type="dcterms:W3CDTF">2022-08-08T14:15:12Z</dcterms:modified>
</cp:coreProperties>
</file>